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1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Roboto Slab" charset="0"/>
      <p:regular r:id="rId27"/>
      <p:bold r:id="rId28"/>
    </p:embeddedFont>
    <p:embeddedFont>
      <p:font typeface="Roboto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3">
          <p15:clr>
            <a:srgbClr val="A4A3A4"/>
          </p15:clr>
        </p15:guide>
        <p15:guide id="2" orient="horz" pos="2967">
          <p15:clr>
            <a:srgbClr val="A4A3A4"/>
          </p15:clr>
        </p15:guide>
        <p15:guide id="3" pos="27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3016">
          <p15:clr>
            <a:srgbClr val="A4A3A4"/>
          </p15:clr>
        </p15:guide>
        <p15:guide id="6" pos="2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831"/>
    <a:srgbClr val="47A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72" y="-96"/>
      </p:cViewPr>
      <p:guideLst>
        <p:guide orient="horz" pos="273"/>
        <p:guide orient="horz" pos="2967"/>
        <p:guide pos="271"/>
        <p:guide pos="5465"/>
        <p:guide pos="3016"/>
        <p:guide pos="2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E5066-6F13-4F01-A3AB-5E0AB2D83B1A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B41D-065C-42A5-886D-9C7B60404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9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0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4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10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0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1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4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37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7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9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2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0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0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3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5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3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1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5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1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03FD-6B6C-4C5C-BA2B-A0EA7CDDAFBB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71423-9472-45FA-BF97-658D00F4A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5.em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e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7780" y="1756271"/>
            <a:ext cx="89562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Публичная речь</a:t>
            </a:r>
          </a:p>
        </p:txBody>
      </p:sp>
    </p:spTree>
    <p:extLst>
      <p:ext uri="{BB962C8B-B14F-4D97-AF65-F5344CB8AC3E}">
        <p14:creationId xmlns:p14="http://schemas.microsoft.com/office/powerpoint/2010/main" val="12779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Владение темой – лучший рецепт успеха для оратора!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101762" y="630034"/>
            <a:ext cx="6435651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При подготовке к речи необходимо тщательно отбирать информацию.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181476" y="2073333"/>
            <a:ext cx="4718684" cy="218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Необходимо найти максимум информации о предмете речи.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Отбирается самая важная информация.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Если мы хотим в чём-то убедить аудиторию, нужно продумать аргументы (привести факты, статистику).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Желательно использовать проверенные, авторитетные источники информации.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При отборе информации оставляем место для интересных фактов!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748242" y="1766895"/>
            <a:ext cx="1764806" cy="946558"/>
          </a:xfrm>
          <a:prstGeom prst="wedgeRoundRectCallout">
            <a:avLst>
              <a:gd name="adj1" fmla="val -62833"/>
              <a:gd name="adj2" fmla="val 2270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Просто очень много информации.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3" y="1803825"/>
            <a:ext cx="1080000" cy="2892000"/>
          </a:xfrm>
          <a:prstGeom prst="rect">
            <a:avLst/>
          </a:prstGeom>
        </p:spPr>
      </p:pic>
      <p:pic>
        <p:nvPicPr>
          <p:cNvPr id="1026" name="Picture 2" descr="Bunch of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772169"/>
            <a:ext cx="1599089" cy="10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ck of Three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46" y="4048533"/>
            <a:ext cx="1228814" cy="67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ntent.mycutegraphics.com/graphics/book/stack-of-book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" y="3283303"/>
            <a:ext cx="1136846" cy="9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ack of Books and Penc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46" y="3474386"/>
            <a:ext cx="1172167" cy="8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hool Books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3194">
            <a:off x="1187648" y="3009917"/>
            <a:ext cx="946149" cy="6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Несколько советов по композиции речи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895266" y="623242"/>
            <a:ext cx="5397009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Композиция речи традиционно включает вступление, основную часть, заключение.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319588" y="1716799"/>
            <a:ext cx="4675822" cy="218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Вступление и заключение – не более четверти речи.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Во вступлении нужно сообщить, о чём ваша речь.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Факты должны излагаться стройно, нельзя «разбрасывать» их по речи.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Обращайте внимание на логичность и последовательность рассуждений!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Лучше всего излагать аргументы от «слабого» к «сильному».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002021"/>
            <a:ext cx="1075799" cy="2803079"/>
          </a:xfrm>
          <a:prstGeom prst="rect">
            <a:avLst/>
          </a:prstGeom>
        </p:spPr>
      </p:pic>
      <p:pic>
        <p:nvPicPr>
          <p:cNvPr id="5122" name="Picture 2" descr="http://iskysstvoxxvek.narod.ru/Images/abs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92" y="1669308"/>
            <a:ext cx="1953163" cy="1354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1507599" y="3458151"/>
            <a:ext cx="2385132" cy="754000"/>
          </a:xfrm>
          <a:prstGeom prst="wedgeRoundRectCallout">
            <a:avLst>
              <a:gd name="adj1" fmla="val -52644"/>
              <a:gd name="adj2" fmla="val -113119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Кажется, мне нужна более гармоничная композиция…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149">
            <a:off x="-461210" y="2556312"/>
            <a:ext cx="980611" cy="268421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В начале речи можно использовать «зацепляющий крючок».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101762" y="630034"/>
            <a:ext cx="6435651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«Зацепляющий крючок» </a:t>
            </a:r>
            <a:r>
              <a:rPr lang="ru-RU" sz="2000" dirty="0" smtClean="0">
                <a:solidFill>
                  <a:srgbClr val="3F9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smtClean="0">
                <a:solidFill>
                  <a:srgbClr val="3F9353"/>
                </a:solidFill>
              </a:rPr>
              <a:t>приём привлечения внимания слушателей.  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932363" y="1238023"/>
            <a:ext cx="3735299" cy="218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Сказка, легенда, миф, интересная история;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Анекдот, стихотворение, строки из песни;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История из жизни оратора и т.д. </a:t>
            </a: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images.clipartpanda.com/fishing-clipart-fishing-clip-art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348">
            <a:off x="-981915" y="1199179"/>
            <a:ext cx="2648609" cy="36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2779038" y="1767613"/>
            <a:ext cx="1419495" cy="946558"/>
          </a:xfrm>
          <a:prstGeom prst="wedgeRoundRectCallout">
            <a:avLst>
              <a:gd name="adj1" fmla="val -61002"/>
              <a:gd name="adj2" fmla="val 51884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Мне так интересно!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124">
            <a:off x="1509743" y="2317796"/>
            <a:ext cx="1615289" cy="257197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87635"/>
            <a:ext cx="3779837" cy="12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4932363" y="3808017"/>
            <a:ext cx="3514563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 smtClean="0">
                <a:solidFill>
                  <a:srgbClr val="C00000"/>
                </a:solidFill>
              </a:rPr>
              <a:t>«Крючок» не должен быть скучным или длинным. Оратор должен знать, как перейти к основной теме. 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21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Речь нужно украшать!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71450" y="630034"/>
            <a:ext cx="8728710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Для придания речи большей эмоциональности используются всевозможные средства выразительности.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837773" y="1387147"/>
            <a:ext cx="4218789" cy="218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Уровень лексики: метафоры, эпитеты, сравнения;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Уровень синтаксиса: инверсия, риторические вопросы и т.д.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Можно также добавлять цитаты, пословицы, фразеологизмы и т.д. </a:t>
            </a:r>
          </a:p>
          <a:p>
            <a:pPr lvl="0">
              <a:lnSpc>
                <a:spcPct val="120000"/>
              </a:lnSpc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233124"/>
            <a:ext cx="1615289" cy="257197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87635"/>
            <a:ext cx="3779837" cy="12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5064999" y="3716989"/>
            <a:ext cx="3514563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Украшение речи не должно стать самоцелью. Нельзя увлекаться средствами выразительности.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729996" y="1636122"/>
            <a:ext cx="2671341" cy="3038475"/>
          </a:xfrm>
          <a:prstGeom prst="verticalScroll">
            <a:avLst/>
          </a:prstGeom>
          <a:solidFill>
            <a:srgbClr val="F5DEBC"/>
          </a:solidFill>
          <a:ln>
            <a:solidFill>
              <a:srgbClr val="C69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Моя речь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1" y="3978831"/>
            <a:ext cx="761017" cy="7610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238" flipH="1">
            <a:off x="3295379" y="3686897"/>
            <a:ext cx="800917" cy="10774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747">
            <a:off x="2017495" y="3650986"/>
            <a:ext cx="844199" cy="10940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8554">
            <a:off x="3335204" y="2356746"/>
            <a:ext cx="721265" cy="934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2762" flipV="1">
            <a:off x="2024908" y="2376824"/>
            <a:ext cx="961250" cy="1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2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Используйте средства привлечения внимания публики.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35551" y="587791"/>
            <a:ext cx="8728710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Удержать внимание слушателя во время речи крайне важно. 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295314" y="1290790"/>
            <a:ext cx="4416886" cy="218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Обращения;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Риторические вопросы, восклицания;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Интересные факты, истории, анекдоты;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Указание на важность информации лично для слушателей.</a:t>
            </a:r>
          </a:p>
          <a:p>
            <a:pPr lvl="0">
              <a:lnSpc>
                <a:spcPct val="120000"/>
              </a:lnSpc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59386"/>
            <a:ext cx="1722392" cy="2742513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87635"/>
            <a:ext cx="4283075" cy="12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4593771" y="3747983"/>
            <a:ext cx="3514563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 smtClean="0">
                <a:solidFill>
                  <a:srgbClr val="C00000"/>
                </a:solidFill>
              </a:rPr>
              <a:t>Интересную, правильно оформленную, грамотную речь слушатели воспринимают с удовольствием.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254726" y="1336587"/>
            <a:ext cx="1793274" cy="493428"/>
          </a:xfrm>
          <a:prstGeom prst="wedgeRoundRectCallout">
            <a:avLst>
              <a:gd name="adj1" fmla="val -7242"/>
              <a:gd name="adj2" fmla="val 12501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Эй! Эй! Я здесь!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2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Крайне важно то, </a:t>
            </a:r>
            <a:r>
              <a:rPr lang="ru-RU" sz="2000" dirty="0" smtClean="0">
                <a:solidFill>
                  <a:srgbClr val="C00000"/>
                </a:solidFill>
              </a:rPr>
              <a:t>как</a:t>
            </a:r>
            <a:r>
              <a:rPr lang="ru-RU" sz="2000" dirty="0" smtClean="0">
                <a:solidFill>
                  <a:schemeClr val="tx1"/>
                </a:solidFill>
              </a:rPr>
              <a:t> мы произносим речь.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170129" y="688982"/>
            <a:ext cx="2847283" cy="658121"/>
          </a:xfrm>
          <a:prstGeom prst="borderCallout1">
            <a:avLst>
              <a:gd name="adj1" fmla="val -8157"/>
              <a:gd name="adj2" fmla="val 36016"/>
              <a:gd name="adj3" fmla="val -31166"/>
              <a:gd name="adj4" fmla="val 4057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 smtClean="0">
                <a:solidFill>
                  <a:srgbClr val="3F9353"/>
                </a:solidFill>
              </a:rPr>
              <a:t>Темп речи, громкость, тон голоса, дикция и т.д.  </a:t>
            </a:r>
            <a:endParaRPr lang="ru-RU" sz="16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483274" y="1120705"/>
            <a:ext cx="4416886" cy="81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lvl="0" indent="449263">
              <a:lnSpc>
                <a:spcPct val="120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Демосфен был косноязычен, у него был слабый голос и не хватало дыхания. Публика осмеяла его. </a:t>
            </a:r>
          </a:p>
          <a:p>
            <a:pPr lvl="0">
              <a:lnSpc>
                <a:spcPct val="120000"/>
              </a:lnSpc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peoples.ru/state/statesmen/demosthenes/demosthene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2" y="1153674"/>
            <a:ext cx="2445963" cy="3084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431800" y="4324068"/>
            <a:ext cx="3688624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Известный античный оратор </a:t>
            </a:r>
            <a:r>
              <a:rPr lang="ru-RU" sz="1600" b="1" dirty="0" smtClean="0">
                <a:solidFill>
                  <a:schemeClr val="tx1"/>
                </a:solidFill>
              </a:rPr>
              <a:t>Демосфен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4483274" y="2638244"/>
            <a:ext cx="4416886" cy="81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lvl="0" indent="449263">
              <a:lnSpc>
                <a:spcPct val="120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Для тренировки произношения Демосфен набирал в рот камешки. Он упражнялся на берегу моря, перекрикивая шум волн.</a:t>
            </a:r>
          </a:p>
          <a:p>
            <a:pPr lvl="0" indent="449263">
              <a:lnSpc>
                <a:spcPct val="120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 Дыхание Демосфен тренировал, всходя на холмы и читая при этом стихи. </a:t>
            </a:r>
          </a:p>
          <a:p>
            <a:pPr lvl="0">
              <a:lnSpc>
                <a:spcPct val="120000"/>
              </a:lnSpc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://www.nkj.ru/upload/iblock/2ef/2ef5af5d316e9ebf971f52a9b32e76d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54" y="967279"/>
            <a:ext cx="3081596" cy="350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510301" y="4512428"/>
            <a:ext cx="3688624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00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400" i="1" dirty="0" smtClean="0">
                <a:solidFill>
                  <a:schemeClr val="tx1"/>
                </a:solidFill>
              </a:rPr>
              <a:t>Демосфен, упражняющийся в ораторском искусстве (Жан Леконт дю Луи)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4483274" y="4094823"/>
            <a:ext cx="4416886" cy="81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ctr">
              <a:lnSpc>
                <a:spcPct val="120000"/>
              </a:lnSpc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lvl="0" indent="449263">
              <a:lnSpc>
                <a:spcPct val="120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Он победил свои недостатки и стал знаменитым оратором Древнего Рима.</a:t>
            </a:r>
          </a:p>
          <a:p>
            <a:pPr lvl="0">
              <a:lnSpc>
                <a:spcPct val="120000"/>
              </a:lnSpc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 animBg="1"/>
      <p:bldP spid="11" grpId="1" animBg="1"/>
      <p:bldP spid="19" grpId="0" build="p"/>
      <p:bldP spid="12" grpId="0"/>
      <p:bldP spid="12" grpId="1"/>
      <p:bldP spid="14" grpId="0" build="p"/>
      <p:bldP spid="16" grpId="0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Развить дикцию помогут </a:t>
            </a:r>
            <a:r>
              <a:rPr lang="ru-RU" sz="2000" dirty="0" smtClean="0">
                <a:solidFill>
                  <a:srgbClr val="C00000"/>
                </a:solidFill>
              </a:rPr>
              <a:t>чистоговорки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smtClean="0">
                <a:solidFill>
                  <a:srgbClr val="C00000"/>
                </a:solidFill>
              </a:rPr>
              <a:t>скороговорки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55227" y="907069"/>
            <a:ext cx="2261340" cy="701440"/>
          </a:xfrm>
          <a:prstGeom prst="wedgeRoundRectCallout">
            <a:avLst>
              <a:gd name="adj1" fmla="val 6331"/>
              <a:gd name="adj2" fmla="val 17815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3F9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Скороговорки скороговариваем!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3239589" y="666553"/>
            <a:ext cx="5161462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Несколько современных скороговорок: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3039291" y="1528135"/>
            <a:ext cx="5982789" cy="3276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Макака коалу в какао макала. Коала какао лениво лакала.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Рыжие тролли ели роллы, летя на лыжероллерах.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Оператор копировального аппарата ксерокопировал скопированное.  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Линолеум линял-линял, полиловел и </a:t>
            </a:r>
            <a:r>
              <a:rPr lang="ru-RU" sz="1600" dirty="0" smtClean="0"/>
              <a:t>вылинял.</a:t>
            </a:r>
            <a:endParaRPr lang="ru-RU" sz="16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Терминатору термометр не требуется.</a:t>
            </a:r>
            <a:br>
              <a:rPr lang="ru-RU" sz="1600" dirty="0"/>
            </a:br>
            <a:r>
              <a:rPr lang="ru-RU" sz="1600" dirty="0"/>
              <a:t>У терминатора температура субфебрильная. 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Бобр, будь добр, добудь кобр.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Мачо на ранчо в пончо ест лечо и харчо. 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Бессмысленно осмысливать смысл неосмысленными мыслями! 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227" y="1845071"/>
            <a:ext cx="2092664" cy="30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 animBg="1"/>
      <p:bldP spid="22" grpId="0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3"/>
            <a:ext cx="9142413" cy="59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pic>
        <p:nvPicPr>
          <p:cNvPr id="1028" name="Picture 4" descr="http://s003.radikal.ru/i201/1211/e1/508ecb4c2e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2" y="1226018"/>
            <a:ext cx="2719031" cy="35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19588" y="1086522"/>
            <a:ext cx="4463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Вот два петуха, 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Которые </a:t>
            </a:r>
            <a:r>
              <a:rPr lang="ru-RU" sz="1600" dirty="0"/>
              <a:t>будят того пастуха</a:t>
            </a:r>
            <a:r>
              <a:rPr lang="ru-RU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Который </a:t>
            </a:r>
            <a:r>
              <a:rPr lang="ru-RU" sz="1600" dirty="0"/>
              <a:t>бранится с коровницей строгою</a:t>
            </a:r>
            <a:r>
              <a:rPr lang="ru-RU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Которая </a:t>
            </a:r>
            <a:r>
              <a:rPr lang="ru-RU" sz="1600" dirty="0"/>
              <a:t>доит корову безрогую</a:t>
            </a:r>
            <a:r>
              <a:rPr lang="ru-RU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Лягнувшую </a:t>
            </a:r>
            <a:r>
              <a:rPr lang="ru-RU" sz="1600" dirty="0"/>
              <a:t>старого пса без хвоста, 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Который </a:t>
            </a:r>
            <a:r>
              <a:rPr lang="ru-RU" sz="1600" dirty="0"/>
              <a:t>за шиворот треплет кота</a:t>
            </a:r>
            <a:r>
              <a:rPr lang="ru-RU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Который </a:t>
            </a:r>
            <a:r>
              <a:rPr lang="ru-RU" sz="1600" dirty="0"/>
              <a:t>пугает и ловит синицу</a:t>
            </a:r>
            <a:r>
              <a:rPr lang="ru-RU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Которая </a:t>
            </a:r>
            <a:r>
              <a:rPr lang="ru-RU" sz="1600" dirty="0"/>
              <a:t>часто ворует пшеницу, 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Которая </a:t>
            </a:r>
            <a:r>
              <a:rPr lang="ru-RU" sz="1600" dirty="0"/>
              <a:t>в темном чулане хранится 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доме, </a:t>
            </a:r>
            <a:r>
              <a:rPr lang="ru-RU" sz="1600" dirty="0" smtClean="0"/>
              <a:t>который </a:t>
            </a:r>
            <a:r>
              <a:rPr lang="ru-RU" sz="1600" dirty="0"/>
              <a:t>построил Джек.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607031" y="0"/>
            <a:ext cx="7933963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Упражнение на тренировку дыхания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607031" y="560139"/>
            <a:ext cx="7509358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Каждая строфа читается на одном выдохе (не вдыхать!).</a:t>
            </a:r>
            <a:endParaRPr lang="ru-RU" sz="2000" dirty="0">
              <a:solidFill>
                <a:srgbClr val="3F9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Необходимо тщательно готовиться к произнесению речи.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101762" y="630034"/>
            <a:ext cx="6435651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Античные ораторы часто учили речи наизусть.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976901" y="870550"/>
            <a:ext cx="3735299" cy="390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Создайте опорный конспект (план речи, основные имена, даты);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Порепетируйте;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Постарайтесь не зазубривать речь;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Думайте о смысле речи;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Помните: публики не нужно бояться! </a:t>
            </a:r>
          </a:p>
          <a:p>
            <a:pPr lvl="0">
              <a:lnSpc>
                <a:spcPct val="12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8" y="1926377"/>
            <a:ext cx="1011105" cy="2766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34" y="1802027"/>
            <a:ext cx="1012274" cy="271064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0246" name="Picture 6" descr="http://img14.deviantart.net/c022/i/2012/252/2/9/library_mirror_by_tamalesyatole-d5e41gg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90" y="1446486"/>
            <a:ext cx="1927761" cy="34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344443" y="1655164"/>
            <a:ext cx="1290065" cy="953616"/>
          </a:xfrm>
          <a:prstGeom prst="wedgeRoundRectCallout">
            <a:avLst>
              <a:gd name="adj1" fmla="val 74632"/>
              <a:gd name="adj2" fmla="val 21425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Спокойно! Ты сможешь!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9" y="1806225"/>
            <a:ext cx="1992828" cy="28896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11706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Внешний вид, поведение, жесты, мимика оратора очень значимы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607491" y="1942921"/>
            <a:ext cx="6104709" cy="3200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Будьте уверены в себе, доброжелательны к публике.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Не бойтесь ошибиться или забыть что-нибудь.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Как можно меньше извиняйтесь.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Постарайтесь не сутулиться, стоять свободно.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Не размахивайте руками, но и не забывайте, что они у вас есть!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Смотрите на вашу аудиторию, время от времени переводя взгляд с одного ряда (сектора) на другой.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У вас вс</a:t>
            </a:r>
            <a:r>
              <a:rPr lang="ru-RU" dirty="0" smtClean="0">
                <a:solidFill>
                  <a:schemeClr val="tx1"/>
                </a:solidFill>
              </a:rPr>
              <a:t>ё</a:t>
            </a:r>
            <a:r>
              <a:rPr lang="ru-RU" sz="1700" dirty="0" smtClean="0">
                <a:solidFill>
                  <a:schemeClr val="tx1"/>
                </a:solidFill>
              </a:rPr>
              <a:t> получится!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endParaRPr lang="ru-RU" sz="17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3" y="1739947"/>
            <a:ext cx="1722392" cy="2742513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765853" y="834133"/>
            <a:ext cx="1793274" cy="719034"/>
          </a:xfrm>
          <a:prstGeom prst="wedgeRoundRectCallout">
            <a:avLst>
              <a:gd name="adj1" fmla="val -8213"/>
              <a:gd name="adj2" fmla="val 98367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 самый лучший оратор!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5" y="1798571"/>
            <a:ext cx="1058797" cy="28972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3" y="1798571"/>
            <a:ext cx="1080000" cy="289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8"/>
          <a:stretch/>
        </p:blipFill>
        <p:spPr>
          <a:xfrm>
            <a:off x="620886" y="3144867"/>
            <a:ext cx="1369934" cy="1609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9" b="99031" l="169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7" y="1668067"/>
            <a:ext cx="1574677" cy="15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 build="p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"/>
          <p:cNvSpPr txBox="1">
            <a:spLocks/>
          </p:cNvSpPr>
          <p:nvPr/>
        </p:nvSpPr>
        <p:spPr>
          <a:xfrm>
            <a:off x="2342228" y="1305377"/>
            <a:ext cx="6768752" cy="60909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узнаем об особенностях публичной речи;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342228" y="2624766"/>
            <a:ext cx="6900040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выясним, как правильно произносить речи;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342228" y="3890200"/>
            <a:ext cx="6213943" cy="68042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пройд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ё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м краткий курс молодого оратора.</a:t>
            </a:r>
            <a:endParaRPr lang="ru-RU" sz="2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2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22828" y="-85725"/>
            <a:ext cx="9144000" cy="103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6800" y="-1"/>
            <a:ext cx="9170800" cy="86677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Сегодня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мы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…</a:t>
            </a:r>
            <a:endParaRPr lang="ru-RU" dirty="0"/>
          </a:p>
        </p:txBody>
      </p:sp>
      <p:pic>
        <p:nvPicPr>
          <p:cNvPr id="17" name="Picture 3" descr="D:\projects\русский язык\Кисель Елена\Рабочая зона\картинки\знаки\Безымянный стрелк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8" r="95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4" y="1257122"/>
            <a:ext cx="940644" cy="6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projects\русский язык\Кисель Елена\Рабочая зона\картинки\знаки\Безымянный стрелк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8" r="95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7" y="2557680"/>
            <a:ext cx="940644" cy="6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rojects\русский язык\Кисель Елена\Рабочая зона\картинки\знаки\Безымянный стрелк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8" r="95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7" y="3858238"/>
            <a:ext cx="940644" cy="6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9275" y="942635"/>
            <a:ext cx="55187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До встречи 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</a:rPr>
              <a:t>на уроках русского языка!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-1"/>
            <a:ext cx="9142413" cy="65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838157" y="0"/>
            <a:ext cx="6962862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</a:rPr>
              <a:t>Послушаем античную легенду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1" name="Picture 22" descr="http://www.archeolog-home.com/medias/images/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98" y="742186"/>
            <a:ext cx="4059229" cy="43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5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1092581" y="-47644"/>
            <a:ext cx="6962862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А знаете ли вы…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522040" y="-82788"/>
            <a:ext cx="8103943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 время одной из войн спартанцы попросили помощи у афинян.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62" name="Picture 14" descr="https://classconnection.s3.amazonaws.com/670/flashcards/1825670/png/himation-1410559919D2F82C6EC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26" y="1868865"/>
            <a:ext cx="2210336" cy="28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792163" y="391047"/>
            <a:ext cx="8280399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Однако афиняне прислали на подмогу… хромого учителя.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801422" y="1664056"/>
            <a:ext cx="1874066" cy="903295"/>
          </a:xfrm>
          <a:prstGeom prst="wedgeRoundRectCallout">
            <a:avLst>
              <a:gd name="adj1" fmla="val -51181"/>
              <a:gd name="adj2" fmla="val 9800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Давайте попросим у Афин воинов!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054818" y="2878077"/>
            <a:ext cx="1874066" cy="1079863"/>
          </a:xfrm>
          <a:prstGeom prst="wedgeRoundRectCallout">
            <a:avLst>
              <a:gd name="adj1" fmla="val 73821"/>
              <a:gd name="adj2" fmla="val -9798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Радуйтесь! Я Тиртей!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37075" y="204853"/>
            <a:ext cx="1748479" cy="1334452"/>
          </a:xfrm>
          <a:prstGeom prst="cloudCallout">
            <a:avLst>
              <a:gd name="adj1" fmla="val -7682"/>
              <a:gd name="adj2" fmla="val 611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7153" y="512137"/>
            <a:ext cx="1464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Они издеваются?</a:t>
            </a:r>
            <a:endParaRPr lang="ru-RU" sz="1600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2052943" y="162334"/>
            <a:ext cx="1508863" cy="1334452"/>
          </a:xfrm>
          <a:prstGeom prst="cloudCallout">
            <a:avLst>
              <a:gd name="adj1" fmla="val -85878"/>
              <a:gd name="adj2" fmla="val 638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77300" y="619582"/>
            <a:ext cx="1464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Нам конец.</a:t>
            </a:r>
            <a:endParaRPr lang="ru-RU" sz="1600" dirty="0"/>
          </a:p>
        </p:txBody>
      </p:sp>
      <p:sp>
        <p:nvSpPr>
          <p:cNvPr id="20" name="Выноска-облако 19"/>
          <p:cNvSpPr/>
          <p:nvPr/>
        </p:nvSpPr>
        <p:spPr>
          <a:xfrm>
            <a:off x="3641344" y="174241"/>
            <a:ext cx="1748479" cy="1334452"/>
          </a:xfrm>
          <a:prstGeom prst="cloudCallout">
            <a:avLst>
              <a:gd name="adj1" fmla="val -98330"/>
              <a:gd name="adj2" fmla="val 78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33090" y="448949"/>
            <a:ext cx="146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У нас бы его со скалы сбросили…</a:t>
            </a:r>
            <a:endParaRPr lang="ru-RU" sz="1600" dirty="0"/>
          </a:p>
        </p:txBody>
      </p:sp>
      <p:pic>
        <p:nvPicPr>
          <p:cNvPr id="1026" name="Picture 2" descr="http://www.clipartbest.com/cliparts/yTo/5rk/yTo5rkbTE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24" y="1799389"/>
            <a:ext cx="2253466" cy="30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clipartbest.com/cliparts/yTo/5rk/yTo5rkbTE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841908"/>
            <a:ext cx="2253466" cy="30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clipartbest.com/cliparts/yTo/5rk/yTo5rkbTE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" y="1873632"/>
            <a:ext cx="2253466" cy="30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14" grpId="0"/>
      <p:bldP spid="14" grpId="1"/>
      <p:bldP spid="2" grpId="0" animBg="1"/>
      <p:bldP spid="2" grpId="1" animBg="1"/>
      <p:bldP spid="15" grpId="0" animBg="1"/>
      <p:bldP spid="3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5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1092581" y="-47644"/>
            <a:ext cx="6962862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А знаете ли вы…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1568362" y="-20441"/>
            <a:ext cx="6340186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Тиртей своими речами вдохновил спартанцев.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62" name="Picture 14" descr="https://classconnection.s3.amazonaws.com/670/flashcards/1825670/png/himation-1410559919D2F82C6EC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26" y="1868865"/>
            <a:ext cx="2210336" cy="28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863601" y="419303"/>
            <a:ext cx="8280399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Воодушевлённые воины бросились на противника и победили.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297134" y="1708214"/>
            <a:ext cx="1874066" cy="1079863"/>
          </a:xfrm>
          <a:prstGeom prst="wedgeRoundRectCallout">
            <a:avLst>
              <a:gd name="adj1" fmla="val 65921"/>
              <a:gd name="adj2" fmla="val -524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 выдающийся оратор и подниму ваш боевой дух!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801422" y="2952250"/>
            <a:ext cx="1874066" cy="903295"/>
          </a:xfrm>
          <a:prstGeom prst="wedgeRoundRectCallout">
            <a:avLst>
              <a:gd name="adj1" fmla="val -57222"/>
              <a:gd name="adj2" fmla="val -13241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Это Спарта!!!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www.clipartbest.com/cliparts/yTo/5rk/yTo5rkbTE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24" y="1799389"/>
            <a:ext cx="2253466" cy="30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ipartbest.com/cliparts/yTo/5rk/yTo5rkbTE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841908"/>
            <a:ext cx="2253466" cy="30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ipartbest.com/cliparts/yTo/5rk/yTo5rkbTE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" y="1873632"/>
            <a:ext cx="2253466" cy="30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0.joyreactor.cc/pics/comment/%D0%B3%D1%80%D0%B5%D1%86%D0%B8%D1%8F-%D1%80%D0%B5%D1%81%D1%82%D0%BE%D1%80%D0%B0%D0%BD-%D0%A2%D0%B0%D0%BD%D1%82%D0%B0%D0%BB-%D0%BF%D0%B5%D1%81%D0%BE%D1%87%D0%BD%D0%B8%D1%86%D0%B0-480084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t="14243" r="19370" b="4487"/>
          <a:stretch/>
        </p:blipFill>
        <p:spPr bwMode="auto">
          <a:xfrm rot="20568325" flipH="1">
            <a:off x="1918694" y="1457628"/>
            <a:ext cx="1065121" cy="14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80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14" grpId="0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43" y="1915500"/>
            <a:ext cx="1992828" cy="28896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5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431800" y="-47644"/>
            <a:ext cx="8468360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Насколько вы хороший оратор?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31800" y="573080"/>
            <a:ext cx="8468360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Публичная речь – речь, рассчитанная на определённую массу людей, т.е. публику. </a:t>
            </a:r>
            <a:endParaRPr lang="ru-RU" sz="2000" dirty="0">
              <a:solidFill>
                <a:srgbClr val="3F935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00" y="1938270"/>
            <a:ext cx="1058797" cy="2897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" y="2120884"/>
            <a:ext cx="980611" cy="2684216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297854" y="1463852"/>
            <a:ext cx="1874066" cy="903295"/>
          </a:xfrm>
          <a:prstGeom prst="wedgeRoundRectCallout">
            <a:avLst>
              <a:gd name="adj1" fmla="val -53504"/>
              <a:gd name="adj2" fmla="val 72934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Тебе придётся произнести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речь!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218554" y="1434467"/>
            <a:ext cx="3681606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Риторика </a:t>
            </a:r>
            <a:r>
              <a:rPr lang="ru-RU" sz="2000" dirty="0" smtClean="0">
                <a:solidFill>
                  <a:schemeClr val="tx1"/>
                </a:solidFill>
              </a:rPr>
              <a:t>– наука об искусстве произносить речи.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898469" y="2746776"/>
            <a:ext cx="1370070" cy="614733"/>
          </a:xfrm>
          <a:prstGeom prst="wedgeRoundRectCallout">
            <a:avLst>
              <a:gd name="adj1" fmla="val 59880"/>
              <a:gd name="adj2" fmla="val -67823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Мамочки!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5000533" y="2136717"/>
            <a:ext cx="3871344" cy="2500360"/>
          </a:xfrm>
          <a:prstGeom prst="upArrow">
            <a:avLst>
              <a:gd name="adj1" fmla="val 89066"/>
              <a:gd name="adj2" fmla="val 17884"/>
            </a:avLst>
          </a:prstGeom>
          <a:ln>
            <a:solidFill>
              <a:srgbClr val="3F935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Как привлечь внимание аудитории? 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Как успешно составить речь?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Как вести себя перед слушателями? </a:t>
            </a:r>
            <a:endParaRPr lang="ru-RU" sz="16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Как отвечать на вопросы?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8" grpId="0" animBg="1"/>
      <p:bldP spid="19" grpId="0"/>
      <p:bldP spid="20" grpId="0" animBg="1"/>
      <p:bldP spid="2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5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431800" y="-9124"/>
            <a:ext cx="8468360" cy="44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Риторика как наука возникла в античной Греции.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881052" y="532013"/>
            <a:ext cx="7262948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600" b="1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Решения принимались на общих собраниях (форумах).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100grm.ru/wp-content/uploads/2011/11/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" y="2029236"/>
            <a:ext cx="3463101" cy="26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izslovo.org/content/images/stories/torop/istoriya_nikopolya/skify-i-greky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29236"/>
            <a:ext cx="3745865" cy="26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1881052" y="940165"/>
            <a:ext cx="7262948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600" b="1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Суды слушались при большом стечении народа.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1881052" y="1328933"/>
            <a:ext cx="7262948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600" b="1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Искусство оратора было необходимым.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" y="1736557"/>
            <a:ext cx="1992828" cy="28896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5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-47644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При подготовке речи необходимо учитывать </a:t>
            </a:r>
            <a:r>
              <a:rPr lang="ru-RU" sz="2000" dirty="0" smtClean="0">
                <a:solidFill>
                  <a:srgbClr val="3F9353"/>
                </a:solidFill>
              </a:rPr>
              <a:t>особенности аудитории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932362" y="643779"/>
            <a:ext cx="396779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О чём следует помнить: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31223" y="651691"/>
            <a:ext cx="3788365" cy="905924"/>
          </a:xfrm>
          <a:prstGeom prst="wedgeRoundRectCallout">
            <a:avLst>
              <a:gd name="adj1" fmla="val -35808"/>
              <a:gd name="adj2" fmla="val 63897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Итак, коллеги, сегодня мы обсудим некоторые особенности сигнификативных фонем…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255226" y="1326473"/>
            <a:ext cx="3514563" cy="3276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количество слушателей;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возраст слушателей;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образование слушателей;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уровень владения темой (если слушателям непонятна сама тема, е</a:t>
            </a:r>
            <a:r>
              <a:rPr lang="ru-RU" dirty="0" smtClean="0">
                <a:solidFill>
                  <a:schemeClr val="tx1"/>
                </a:solidFill>
              </a:rPr>
              <a:t>ё</a:t>
            </a:r>
            <a:r>
              <a:rPr lang="ru-RU" sz="1700" dirty="0" smtClean="0">
                <a:solidFill>
                  <a:schemeClr val="tx1"/>
                </a:solidFill>
              </a:rPr>
              <a:t> нужно упростить!);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отношение к теме (возможно, у слушателей есть своё мнение о предмете речи) и т.д.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678669" y="3468571"/>
            <a:ext cx="1054141" cy="614733"/>
          </a:xfrm>
          <a:prstGeom prst="wedgeRoundRectCallout">
            <a:avLst>
              <a:gd name="adj1" fmla="val 41002"/>
              <a:gd name="adj2" fmla="val -77740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 о чём это он?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8"/>
          <a:stretch/>
        </p:blipFill>
        <p:spPr>
          <a:xfrm>
            <a:off x="287383" y="2746776"/>
            <a:ext cx="1433036" cy="2058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64" y="2242563"/>
            <a:ext cx="983481" cy="2562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581" y="2427369"/>
            <a:ext cx="814515" cy="2349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138" y="2327136"/>
            <a:ext cx="848395" cy="2487959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1849705" y="1754603"/>
            <a:ext cx="2495168" cy="475778"/>
          </a:xfrm>
          <a:prstGeom prst="wedgeRoundRectCallout">
            <a:avLst>
              <a:gd name="adj1" fmla="val 29700"/>
              <a:gd name="adj2" fmla="val 78091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Мы же одноклассники.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8" grpId="0" animBg="1"/>
      <p:bldP spid="19" grpId="0" build="p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5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8400"/>
          </a:xfrm>
          <a:prstGeom prst="rect">
            <a:avLst/>
          </a:prstGeom>
        </p:spPr>
      </p:pic>
      <p:sp>
        <p:nvSpPr>
          <p:cNvPr id="29" name="Текст 2"/>
          <p:cNvSpPr txBox="1">
            <a:spLocks/>
          </p:cNvSpPr>
          <p:nvPr/>
        </p:nvSpPr>
        <p:spPr>
          <a:xfrm>
            <a:off x="287383" y="-47644"/>
            <a:ext cx="8612777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Ещё до отбора информации оратор составляет </a:t>
            </a:r>
            <a:r>
              <a:rPr lang="ru-RU" sz="2000" dirty="0" smtClean="0">
                <a:solidFill>
                  <a:srgbClr val="3F9353"/>
                </a:solidFill>
              </a:rPr>
              <a:t>план</a:t>
            </a:r>
            <a:r>
              <a:rPr lang="ru-RU" sz="2000" dirty="0" smtClean="0">
                <a:solidFill>
                  <a:schemeClr val="tx1"/>
                </a:solidFill>
              </a:rPr>
              <a:t> речи.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027613" y="469780"/>
            <a:ext cx="3468688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3F9353"/>
                </a:solidFill>
              </a:rPr>
              <a:t>О чём следует помнить:</a:t>
            </a:r>
            <a:endParaRPr lang="ru-RU" sz="2000" dirty="0">
              <a:solidFill>
                <a:srgbClr val="3F9353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800599" y="1226616"/>
            <a:ext cx="4079495" cy="3276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При составлении первоначального плана мы исходим из своего знания предмета.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В плане примерно указываются этапы речи.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План – фундамент, на котором выстраивается речь.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После отбора информации план исправляют. 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93" y="2003129"/>
            <a:ext cx="1075799" cy="2803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13514"/>
            <a:ext cx="892175" cy="25823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2" y="1855600"/>
            <a:ext cx="1852387" cy="2949500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431801" y="695646"/>
            <a:ext cx="1530350" cy="733104"/>
          </a:xfrm>
          <a:prstGeom prst="wedgeRoundRectCallout">
            <a:avLst>
              <a:gd name="adj1" fmla="val -31190"/>
              <a:gd name="adj2" fmla="val 134586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Каждая речь – маленькое сражение.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018916" y="926579"/>
            <a:ext cx="1067552" cy="600075"/>
          </a:xfrm>
          <a:prstGeom prst="wedgeRoundRectCallout">
            <a:avLst>
              <a:gd name="adj1" fmla="val -52603"/>
              <a:gd name="adj2" fmla="val 120294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Что это значит?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143232" y="1142530"/>
            <a:ext cx="1333517" cy="600075"/>
          </a:xfrm>
          <a:prstGeom prst="wedgeRoundRectCallout">
            <a:avLst>
              <a:gd name="adj1" fmla="val -42603"/>
              <a:gd name="adj2" fmla="val 112358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Нам нужен план!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9" grpId="0" build="p"/>
      <p:bldP spid="16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b99a8f348f7ed27885b994fef9a7adc99855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971</Words>
  <Application>Microsoft Office PowerPoint</Application>
  <PresentationFormat>Экран (16:9)</PresentationFormat>
  <Paragraphs>216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Wingdings</vt:lpstr>
      <vt:lpstr>Times New Roman</vt:lpstr>
      <vt:lpstr>Roboto Slab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ellena</cp:lastModifiedBy>
  <cp:revision>95</cp:revision>
  <dcterms:created xsi:type="dcterms:W3CDTF">2015-06-26T07:16:49Z</dcterms:created>
  <dcterms:modified xsi:type="dcterms:W3CDTF">2016-01-15T23:24:49Z</dcterms:modified>
</cp:coreProperties>
</file>