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59" r:id="rId2"/>
    <p:sldMasterId id="2147483763" r:id="rId3"/>
    <p:sldMasterId id="2147483765" r:id="rId4"/>
    <p:sldMasterId id="2147483777" r:id="rId5"/>
    <p:sldMasterId id="2147483791" r:id="rId6"/>
    <p:sldMasterId id="2147483799" r:id="rId7"/>
    <p:sldMasterId id="2147483805" r:id="rId8"/>
    <p:sldMasterId id="2147483809" r:id="rId9"/>
  </p:sldMasterIdLst>
  <p:sldIdLst>
    <p:sldId id="256" r:id="rId10"/>
    <p:sldId id="258" r:id="rId11"/>
    <p:sldId id="257" r:id="rId12"/>
    <p:sldId id="259" r:id="rId13"/>
    <p:sldId id="260" r:id="rId14"/>
    <p:sldId id="264" r:id="rId15"/>
    <p:sldId id="262" r:id="rId16"/>
    <p:sldId id="261" r:id="rId17"/>
    <p:sldId id="26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2B"/>
    <a:srgbClr val="3329FF"/>
    <a:srgbClr val="F92F51"/>
    <a:srgbClr val="4EA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7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0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0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07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07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07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67D956-2800-41CD-AE4D-EB642D7636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5A85D-B9C9-4646-B1F6-45B4231E1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5980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0570-B095-40F6-AF98-7BB1147C96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5858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F025D-7217-4B0E-BD28-72FD7BCADA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039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A5DCA-0E71-4589-8B5B-F9A354885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2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EC7F3-0810-4856-8561-842BDC7A8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64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00FEB8-89D6-43A6-97B6-3C68EA9BE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1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426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26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26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426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426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26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26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6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6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2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2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27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427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9B0E33D-C273-4D59-B93E-1B263FC8AE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67050-F93D-439B-9C8B-602A5525A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2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47B7-02CF-4E8A-BF72-E8EA71221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915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F60-7AEF-4134-888E-32B06D408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58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78038-EF18-4888-B76F-B5BE8AC1E8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93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0421D-5914-4629-AFDC-A76EBA767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18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25D7-E25B-4432-B103-FE80AE1D0D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395FD-43B0-4E9C-AEEC-FC0929693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80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5447-300C-4F29-AD91-1AD3677C20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23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2891F-53E7-47E7-BF9F-9E746366B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52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C0B0-389F-49C0-AADE-F4FB123F9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622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305A-3E2F-485A-B1D1-44204CFD8B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345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 altLang="ru-RU"/>
          </a:p>
        </p:txBody>
      </p:sp>
      <p:grpSp>
        <p:nvGrpSpPr>
          <p:cNvPr id="248837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39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8840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1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8842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3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4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5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6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7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8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49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0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1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8852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3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8854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5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6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7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8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59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0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1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2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3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4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8867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248868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8869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248870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248871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24887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87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874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875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887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7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altLang="ru-RU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87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altLang="ru-RU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87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altLang="ru-RU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8880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248881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200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82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83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84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85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886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altLang="ru-RU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48887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48888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378183-1C43-4542-AB33-AE7B9E74C4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9E81F-1C38-45B6-B18B-6A658FF7F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66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9713-DB3F-4E73-BCA6-390C3BBEE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859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5850-EC17-4ECF-B717-509301C78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41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6542-97CD-4252-9951-3C92F445E9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850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4F07-02F4-49B6-B1A5-B36DEA7E81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08D87-FF70-4C0E-9C72-35A70ED422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78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1AE4D-913F-4E45-8293-D7C0A5E96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603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F9CF8-60FB-44E3-9FF3-B5F7A7739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21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4ECFC-712B-4E48-A76C-484ACCCE8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476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15941-B17B-44D7-AD85-827BEF6A6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797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835E3-88B3-42A0-9CDE-F90C1F31B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049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2517DD-024A-4D0F-8785-F62BB271662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5088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5088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89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89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089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5089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89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89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89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89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089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5089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90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090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090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5090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90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90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90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90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090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090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3209D-3691-4FD3-81CB-F769FCE96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89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E247D-1A22-44FE-8B14-C019CDFCB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87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3C6C-C06A-44D8-BF9B-D95FACBA2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823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05271-F2C9-4C4F-8A24-18C900B892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6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5DF56-C026-46D7-9DC1-1BDEE5C0F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240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05C1-EE59-476E-B41D-E79B7509D4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318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8232E-8DC4-4064-A6C1-CF4733075B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406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843B5-A4F8-4495-96B8-B430210772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675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7DB9-FBD0-4AA9-9211-3F28D8F2B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24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049C-812B-4126-A319-BE273FD517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725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2776-B5A8-4687-B719-FB5597AAE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666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174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4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4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grpSp>
          <p:nvGrpSpPr>
            <p:cNvPr id="31744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174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744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74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74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4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74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45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45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45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45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4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745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5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1746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746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6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7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748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174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74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31749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749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49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50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50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B78CA9-26FA-49DA-ADA0-911E4BC7DF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D695-3225-444C-A6F1-F86FA6A6E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34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821C7-F854-41E4-BAFC-9CC2CCFFB7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10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FAB8-C9E7-49EE-BDA2-AF7480D25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6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37A17-9F1B-473A-8A5E-AC519346DE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4905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5F323-F3AF-4E16-8E7F-636C41CEB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872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D99D-8D55-4F12-B89C-A64CE1E547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3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81E3-BE7E-4646-8381-A21AC966D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299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A8D7-BEAF-4D09-9C93-0A1A77867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85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453E2-03B0-4A98-8EA2-59942EE2F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492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71A8-0DDC-4540-ADDF-EABA9B86BD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451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1207-12B3-483F-899F-7520DCB28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008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F0A28B0D-0DF4-4A29-9816-A9973EA552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662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553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53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553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53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5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553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3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53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53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53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553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5536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5537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5537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D0ACA5-8A90-4B10-BDB1-BF934A3649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14D26-7F1A-4633-8436-F22EBAD3A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39D9-112E-4ED0-A36A-DD9C9471F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148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83CCD-8CD2-465E-AE35-F3C5637AA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17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18F9-4D0E-4D9C-9D49-4ACFADEC03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376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A81B7-87B9-48E7-9797-31A3D691CA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880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4C52-484D-46B2-9320-D65DEC100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358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CBBE0-EB57-4282-837F-00938FC2BE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31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546E6-2862-4C91-95EA-25013FEC65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254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B9A3-C910-4577-B5E9-C9D5BD0D76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940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1EB5-C1A5-4948-A8A1-BFA41358A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876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1B8CA-2497-4FB3-BAB8-66E8DC708E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259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95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8195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95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95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95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95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196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19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819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903977-1265-434A-B6C0-2836D529DB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16D3D-00F6-43BB-ACA5-A201B71D4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163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9E2EB-A9BD-4066-B230-E5FC456B55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4150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90C4-BFF6-43F0-BD5B-022021133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831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C8A3B-E870-4840-B914-1D079CF4E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3009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08862-5433-4CA8-B5D3-47B402C2D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834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BC9FF-45CE-40EC-97EF-F8C982E71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901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65E2A-D24B-49D0-9967-553832C26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6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1F18B-885B-4AE2-935A-B448E2FA2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194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00C0-1FE2-4D71-ACBE-89AF4AE9C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276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6D776-579E-448E-BB26-345AD27100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279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7E1D-2D04-44E8-B237-E49192429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42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4542-DB4E-4909-8426-EDFCEC1941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2717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506BD11-AB7C-4DBE-AC1C-7AAB87AFA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8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02F231-ED08-4025-915E-6E6597E2B4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2E922-60C3-4D2A-BE98-8B8B86AF8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4901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99AB3-8786-48E1-AE72-DC90DCA14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016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AD412-0494-466C-9213-BE74DF558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034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25F1-4891-4B84-9CAF-751780EDC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0773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1C13-F6EC-42D9-A256-B799005DB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240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32571-2C57-4EAF-9762-1A9A2CDBC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60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D97AA-2614-4A20-950D-2BA72EDF2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832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6A00-A44A-433B-A96C-24054802C3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6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ED9E-869D-42B2-98B6-AE58F895E6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336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7FA5F-3A60-4462-94A0-26762CC61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420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43B92-4CF6-47C9-A695-26B6C6D18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507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99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39936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36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39936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36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ED62698-7725-4E13-BFB1-A6AE94CAA7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993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7E663-8ACB-4E13-92DC-0FB813B77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3964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07432-AA7F-4141-BAB2-0E00F513F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796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C894-F319-4D3F-9C02-74857056C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2556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CCCC-392E-4E56-B1E7-BBD25DE9A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583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CEE8-0EA2-4443-8906-F0FA946EA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364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5AD78-01A5-493A-88F7-0507956F32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206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664D8-37BF-4EB9-958C-71D164FB6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74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9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9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9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F9CA9EB-FD9D-4F21-BD19-D03A554FD1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90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/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16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1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241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241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E335D-86C3-4CA5-8072-2EEA8C2B3F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4781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781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782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4782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784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784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ru-RU" altLang="ru-RU"/>
          </a:p>
        </p:txBody>
      </p:sp>
      <p:sp>
        <p:nvSpPr>
          <p:cNvPr id="24784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ru-RU" altLang="ru-RU"/>
          </a:p>
        </p:txBody>
      </p:sp>
      <p:sp>
        <p:nvSpPr>
          <p:cNvPr id="24784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4CAA1ECD-A311-45FB-BB31-296385CCF0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8CF0456-80FE-4099-BBA9-0AD7CDB3F98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498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98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4986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498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987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4987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498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498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988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498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8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4989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498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98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498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498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989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499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9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99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164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64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64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grpSp>
          <p:nvGrpSpPr>
            <p:cNvPr id="3164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164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64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64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64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64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64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4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4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4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4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4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64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164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64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64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164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164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4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31647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647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647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1647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1647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D84B7A3-2323-4D1F-968E-85A78C5BF7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90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543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431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543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43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43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543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3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43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43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43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43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543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543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2F6C5BB-9A80-45A9-B875-699EF65C78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43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09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09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09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09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809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B02D04E-61B7-4FEC-9074-D128F73C25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809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09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90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A1DB049-63AF-4B86-ACF3-50F66A2024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9833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9834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834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39834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9834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834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8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8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98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98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501E7F66-98B2-4514-8B47-A4801C69CE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z="2000">
                <a:solidFill>
                  <a:srgbClr val="FF0000"/>
                </a:solidFill>
              </a:rPr>
              <a:t>МОУ Цветниковская средняя общеобразовательная школа</a:t>
            </a:r>
            <a:br>
              <a:rPr lang="ru-RU" altLang="ru-RU" sz="2000">
                <a:solidFill>
                  <a:srgbClr val="FF0000"/>
                </a:solidFill>
              </a:rPr>
            </a:br>
            <a:r>
              <a:rPr lang="ru-RU" altLang="ru-RU">
                <a:solidFill>
                  <a:schemeClr val="folHlink"/>
                </a:solidFill>
              </a:rPr>
              <a:t>ПУШКИНСКИЙ  БАЛ</a:t>
            </a:r>
            <a:endParaRPr lang="ru-RU" altLang="ru-RU" sz="2000">
              <a:solidFill>
                <a:schemeClr val="folHlink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             </a:t>
            </a:r>
            <a:r>
              <a:rPr lang="ru-RU" altLang="ru-RU" sz="2800" i="1" u="sng">
                <a:solidFill>
                  <a:srgbClr val="FF0000"/>
                </a:solidFill>
              </a:rPr>
              <a:t>Авторы:</a:t>
            </a:r>
            <a:r>
              <a:rPr lang="ru-RU" altLang="ru-RU" sz="2800"/>
              <a:t> Куцаева Лера       7кл </a:t>
            </a:r>
          </a:p>
          <a:p>
            <a:r>
              <a:rPr lang="ru-RU" altLang="ru-RU" sz="2800"/>
              <a:t>                             Соловьёва Аня      7кл</a:t>
            </a:r>
          </a:p>
          <a:p>
            <a:r>
              <a:rPr lang="ru-RU" altLang="ru-RU" sz="2800"/>
              <a:t>                             Головырина Даша 7кл </a:t>
            </a:r>
          </a:p>
          <a:p>
            <a:r>
              <a:rPr lang="ru-RU" altLang="ru-RU" sz="2800"/>
              <a:t>                             Мышляева Вика    7кл</a:t>
            </a:r>
          </a:p>
          <a:p>
            <a:r>
              <a:rPr lang="ru-RU" altLang="ru-RU" sz="2800"/>
              <a:t>       </a:t>
            </a:r>
            <a:r>
              <a:rPr lang="ru-RU" altLang="ru-RU" sz="2800" i="1" u="sng">
                <a:solidFill>
                  <a:srgbClr val="FF0000"/>
                </a:solidFill>
              </a:rPr>
              <a:t>Руководитель: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  <a:r>
              <a:rPr lang="ru-RU" altLang="ru-RU" sz="2800"/>
              <a:t>Фалина Ю.В.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</a:p>
          <a:p>
            <a:r>
              <a:rPr lang="ru-RU" altLang="ru-RU" sz="2800"/>
              <a:t>              </a:t>
            </a:r>
            <a:r>
              <a:rPr lang="ru-RU" altLang="ru-RU" sz="2800" i="1" u="sng">
                <a:solidFill>
                  <a:srgbClr val="FF0000"/>
                </a:solidFill>
              </a:rPr>
              <a:t>Предмет:</a:t>
            </a:r>
            <a:r>
              <a:rPr lang="ru-RU" altLang="ru-RU" sz="2800" i="1">
                <a:solidFill>
                  <a:srgbClr val="FF0000"/>
                </a:solidFill>
              </a:rPr>
              <a:t> </a:t>
            </a:r>
            <a:r>
              <a:rPr lang="ru-RU" altLang="ru-RU" sz="2800"/>
              <a:t>литература, история,</a:t>
            </a:r>
          </a:p>
          <a:p>
            <a:r>
              <a:rPr lang="ru-RU" altLang="ru-RU" sz="2800"/>
              <a:t>                             музыка.</a:t>
            </a:r>
            <a:endParaRPr lang="ru-RU" altLang="ru-RU" sz="2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>
                <a:solidFill>
                  <a:schemeClr val="tx1"/>
                </a:solidFill>
              </a:rPr>
              <a:t>ВЫВОДЫ :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54975" cy="4306888"/>
          </a:xfrm>
        </p:spPr>
        <p:txBody>
          <a:bodyPr/>
          <a:lstStyle/>
          <a:p>
            <a:r>
              <a:rPr lang="ru-RU" altLang="ru-RU" sz="2400"/>
              <a:t>Устройство бала требовало больших расходов.</a:t>
            </a:r>
          </a:p>
          <a:p>
            <a:r>
              <a:rPr lang="ru-RU" altLang="ru-RU" sz="2400"/>
              <a:t>Давать один-два бала ежегодно считали своей «общественной обязанностью» представители дворянских фамилий.</a:t>
            </a:r>
          </a:p>
          <a:p>
            <a:r>
              <a:rPr lang="ru-RU" altLang="ru-RU" sz="2400"/>
              <a:t>Аристократический бал был подчинён строгому ритуалу и представлял собой «целостное театрализованное представление»</a:t>
            </a:r>
          </a:p>
          <a:p>
            <a:r>
              <a:rPr lang="ru-RU" altLang="ru-RU" sz="2400"/>
              <a:t>Бал требовал большой предварительной подготовки.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accent2"/>
                </a:solidFill>
              </a:rPr>
              <a:t>ПУШКИНСКИЙ  БАЛ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997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  </a:t>
            </a:r>
            <a:r>
              <a:rPr lang="ru-RU" altLang="ru-RU" sz="2800" b="1" u="sng">
                <a:solidFill>
                  <a:srgbClr val="FF0000"/>
                </a:solidFill>
              </a:rPr>
              <a:t>Цель проекта: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Воссоздать атмосферу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того времени, когда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жил и работал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А.С.Пушкин.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         </a:t>
            </a:r>
            <a:r>
              <a:rPr lang="ru-RU" altLang="ru-RU" sz="2800" b="1" u="sng">
                <a:solidFill>
                  <a:srgbClr val="FF0000"/>
                </a:solidFill>
              </a:rPr>
              <a:t>Задачи: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1)Выяснить, в чём было принято в </a:t>
            </a:r>
            <a:r>
              <a:rPr lang="en-US" altLang="ru-RU" sz="2400"/>
              <a:t>XIX </a:t>
            </a:r>
            <a:r>
              <a:rPr lang="ru-RU" altLang="ru-RU" sz="2400"/>
              <a:t>веке появляться на балу. (одежда, причёски)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2)Узнать, какие танцы должен был уметь танцевать завсегдатай балов.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3)Выяснить как проводили время на балах, чем занимались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hlink"/>
                </a:solidFill>
              </a:rPr>
              <a:t>ЭТАПЫ  РАБОТЫ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7732712" cy="54721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>
                <a:solidFill>
                  <a:schemeClr val="hlink"/>
                </a:solidFill>
              </a:rPr>
              <a:t>1)</a:t>
            </a:r>
            <a:r>
              <a:rPr lang="ru-RU" altLang="ru-RU" sz="2800" b="0"/>
              <a:t> Отобрали литературу о поэте и его вре-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мени.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>
                <a:solidFill>
                  <a:schemeClr val="hlink"/>
                </a:solidFill>
              </a:rPr>
              <a:t>2)</a:t>
            </a:r>
            <a:r>
              <a:rPr lang="ru-RU" altLang="ru-RU" sz="2800" b="0"/>
              <a:t> Проанализировали страницы романа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«Евгений Онегин» и рассказ Л.Н.Толстого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«После бала»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>
                <a:solidFill>
                  <a:schemeClr val="hlink"/>
                </a:solidFill>
              </a:rPr>
              <a:t>3)</a:t>
            </a:r>
            <a:r>
              <a:rPr lang="ru-RU" altLang="ru-RU" sz="2800" b="0"/>
              <a:t> Рассмотрели портреты разных художни-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ков, изображающие современников поэта,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и иллюстрации к произведениям.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>
                <a:solidFill>
                  <a:schemeClr val="hlink"/>
                </a:solidFill>
              </a:rPr>
              <a:t>4)</a:t>
            </a:r>
            <a:r>
              <a:rPr lang="ru-RU" altLang="ru-RU" sz="2800" b="0"/>
              <a:t> Познакомились с разными видами баль-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ных танцев, которые танцевали на балах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0"/>
              <a:t>    в России и Европе </a:t>
            </a:r>
            <a:r>
              <a:rPr lang="en-US" altLang="ru-RU" sz="2800" b="0"/>
              <a:t>XIX </a:t>
            </a:r>
            <a:r>
              <a:rPr lang="ru-RU" altLang="ru-RU" sz="2800" b="0"/>
              <a:t>века.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altLang="ru-RU"/>
              <a:t>ГИПОТЕЗЫ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202612" cy="45053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1)</a:t>
            </a:r>
            <a:r>
              <a:rPr lang="ru-RU" altLang="ru-RU" sz="2400">
                <a:solidFill>
                  <a:schemeClr val="folHlink"/>
                </a:solidFill>
              </a:rPr>
              <a:t> Бальный наряд строго регламентирован: мужчины-во фраке, женщины-в лёгком вечернем платье.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2)</a:t>
            </a:r>
            <a:r>
              <a:rPr lang="ru-RU" altLang="ru-RU" sz="2400">
                <a:solidFill>
                  <a:schemeClr val="folHlink"/>
                </a:solidFill>
              </a:rPr>
              <a:t> Волосы у женщин и девушек длинные, аккуратно собраны в причёску.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3)</a:t>
            </a:r>
            <a:r>
              <a:rPr lang="ru-RU" altLang="ru-RU" sz="2400">
                <a:solidFill>
                  <a:schemeClr val="folHlink"/>
                </a:solidFill>
              </a:rPr>
              <a:t> Наблюдается предпочтение европейских тради-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folHlink"/>
                </a:solidFill>
              </a:rPr>
              <a:t>    ций русским, в том числе и в танцах.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4)</a:t>
            </a:r>
            <a:r>
              <a:rPr lang="ru-RU" altLang="ru-RU" sz="2400">
                <a:solidFill>
                  <a:schemeClr val="folHlink"/>
                </a:solidFill>
              </a:rPr>
              <a:t> Бал выходит за рамки просто танцев. Это общение,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folHlink"/>
                </a:solidFill>
              </a:rPr>
              <a:t>    театрализованные представления, угощения.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tx2"/>
                </a:solidFill>
              </a:rPr>
              <a:t>5)</a:t>
            </a:r>
            <a:r>
              <a:rPr lang="ru-RU" altLang="ru-RU" sz="2400">
                <a:solidFill>
                  <a:schemeClr val="folHlink"/>
                </a:solidFill>
              </a:rPr>
              <a:t> Залы и гостиные домов, где собирались на бал, были великолепны! Всё было продумано, обстав-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chemeClr val="folHlink"/>
                </a:solidFill>
              </a:rPr>
              <a:t>    лено с необыкновенным вкусом.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1" name="Picture 9" descr="2 рис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851275" cy="6308725"/>
          </a:xfr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8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60350"/>
            <a:ext cx="4105275" cy="61198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«Она была в белом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платье с розовым по-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ясом и в белых лай-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ковых перчатках, не-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много не доходивших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до худых, острых лок-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тей, и в белых атлас-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i="1">
                <a:solidFill>
                  <a:schemeClr val="hlink"/>
                </a:solidFill>
              </a:rPr>
              <a:t>ных башмачках»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 i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sz="2800" i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i="1">
                <a:solidFill>
                  <a:schemeClr val="hlink"/>
                </a:solidFill>
              </a:rPr>
              <a:t>Л.Н.Толстой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i="1">
                <a:solidFill>
                  <a:schemeClr val="hlink"/>
                </a:solidFill>
              </a:rPr>
              <a:t>                     «После  бала»</a:t>
            </a:r>
            <a:endParaRPr lang="ru-RU" altLang="ru-RU" sz="28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9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79388" y="0"/>
            <a:ext cx="8964612" cy="765175"/>
          </a:xfrm>
        </p:spPr>
        <p:txBody>
          <a:bodyPr/>
          <a:lstStyle/>
          <a:p>
            <a:r>
              <a:rPr lang="ru-RU" altLang="ru-RU" sz="4000">
                <a:solidFill>
                  <a:srgbClr val="F92F51"/>
                </a:solidFill>
              </a:rPr>
              <a:t>        МОДЕЛИ  ОДЕЖДЫ</a:t>
            </a:r>
          </a:p>
        </p:txBody>
      </p:sp>
      <p:pic>
        <p:nvPicPr>
          <p:cNvPr id="362514" name="Picture 18" descr="DSC0085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20713"/>
            <a:ext cx="4032250" cy="302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5" name="Picture 19" descr="DSC0083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644900"/>
            <a:ext cx="3960813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6" name="Picture 20" descr="DSC0083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716338"/>
            <a:ext cx="2160588" cy="295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7" name="Picture 21" descr="DSC0085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620713"/>
            <a:ext cx="2160587" cy="2951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540750" cy="1143000"/>
          </a:xfrm>
        </p:spPr>
        <p:txBody>
          <a:bodyPr/>
          <a:lstStyle/>
          <a:p>
            <a:r>
              <a:rPr lang="ru-RU" altLang="ru-RU" sz="4800">
                <a:solidFill>
                  <a:srgbClr val="FDF82B"/>
                </a:solidFill>
              </a:rPr>
              <a:t>Современницы А.С.Пушкина</a:t>
            </a:r>
          </a:p>
        </p:txBody>
      </p:sp>
      <p:pic>
        <p:nvPicPr>
          <p:cNvPr id="256008" name="Picture 8" descr="рис 3,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5175"/>
            <a:ext cx="8713787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10" name="Picture 10" descr="1 рис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194175" cy="299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868863"/>
            <a:ext cx="8713787" cy="1700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chemeClr val="tx2"/>
                </a:solidFill>
              </a:rPr>
              <a:t>В России балы при дворе открываются полонезом. Это не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chemeClr val="tx2"/>
                </a:solidFill>
              </a:rPr>
              <a:t>танец, а нечто вроде процессии, имеющей свой особый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chemeClr val="tx2"/>
                </a:solidFill>
              </a:rPr>
              <a:t>колорит. Присутствующие теснятся по сторонам, чтобы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chemeClr val="tx2"/>
                </a:solidFill>
              </a:rPr>
              <a:t>освободить середину бального зала, где образуются аллеи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>
                <a:solidFill>
                  <a:schemeClr val="tx2"/>
                </a:solidFill>
              </a:rPr>
              <a:t>из двух рядов танцующих.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800"/>
              <a:t> </a:t>
            </a:r>
          </a:p>
        </p:txBody>
      </p:sp>
      <p:pic>
        <p:nvPicPr>
          <p:cNvPr id="156680" name="Picture 8" descr="2 фото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7056437" cy="4625975"/>
          </a:xfr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008062"/>
          </a:xfrm>
        </p:spPr>
        <p:txBody>
          <a:bodyPr/>
          <a:lstStyle/>
          <a:p>
            <a:r>
              <a:rPr lang="ru-RU" altLang="ru-RU" sz="2800">
                <a:solidFill>
                  <a:schemeClr val="hlink"/>
                </a:solidFill>
              </a:rPr>
              <a:t>Бал открывался полонезом (польским), продолжался вальсом и мазуркой и заканчивался котильоном.</a:t>
            </a:r>
            <a:r>
              <a:rPr lang="ru-RU" altLang="ru-RU" sz="2000"/>
              <a:t> </a:t>
            </a:r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321175" cy="57610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«Однообразный и безумный,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Как вихорь жизни молодой,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Кружится </a:t>
            </a:r>
            <a:r>
              <a:rPr lang="ru-RU" altLang="ru-RU" sz="2000" i="1">
                <a:solidFill>
                  <a:srgbClr val="F92F51"/>
                </a:solidFill>
              </a:rPr>
              <a:t>вальса</a:t>
            </a:r>
            <a:r>
              <a:rPr lang="ru-RU" altLang="ru-RU" sz="2000"/>
              <a:t> вихорь шумный;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Чета мелькает за четой …»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«Мазурка раздалась. Бывало,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Когда гремел</a:t>
            </a:r>
            <a:r>
              <a:rPr lang="ru-RU" altLang="ru-RU" sz="2000" i="1"/>
              <a:t> </a:t>
            </a:r>
            <a:r>
              <a:rPr lang="ru-RU" altLang="ru-RU" sz="2000" i="1">
                <a:solidFill>
                  <a:srgbClr val="F92F51"/>
                </a:solidFill>
              </a:rPr>
              <a:t>мазурки </a:t>
            </a:r>
            <a:r>
              <a:rPr lang="ru-RU" altLang="ru-RU" sz="2000"/>
              <a:t> гром,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В огромной зале всё дрожало,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Паркет трещал под каблуком…»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«Поэт конца мазурки ждёт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И в </a:t>
            </a:r>
            <a:r>
              <a:rPr lang="ru-RU" altLang="ru-RU" sz="2000" i="1">
                <a:solidFill>
                  <a:srgbClr val="F92F51"/>
                </a:solidFill>
              </a:rPr>
              <a:t>котильон</a:t>
            </a:r>
            <a:r>
              <a:rPr lang="ru-RU" altLang="ru-RU" sz="2000"/>
              <a:t> её зовёт.»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</p:txBody>
      </p:sp>
      <p:sp>
        <p:nvSpPr>
          <p:cNvPr id="360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836613"/>
            <a:ext cx="4254500" cy="57610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i="1">
                <a:solidFill>
                  <a:srgbClr val="F92F51"/>
                </a:solidFill>
              </a:rPr>
              <a:t>ВАЛЬС</a:t>
            </a:r>
            <a:r>
              <a:rPr lang="ru-RU" altLang="ru-RU" sz="2000"/>
              <a:t> – бальный танец в трёхдольном размере.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i="1">
                <a:solidFill>
                  <a:srgbClr val="F92F51"/>
                </a:solidFill>
              </a:rPr>
              <a:t>МАЗУРКА</a:t>
            </a:r>
            <a:r>
              <a:rPr lang="ru-RU" altLang="ru-RU" sz="2000"/>
              <a:t> – польский народный танец (трёхдольный)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i="1">
              <a:solidFill>
                <a:srgbClr val="F92F5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i="1">
                <a:solidFill>
                  <a:srgbClr val="F92F51"/>
                </a:solidFill>
              </a:rPr>
              <a:t>КОТИЛЬОН</a:t>
            </a:r>
            <a:r>
              <a:rPr lang="ru-RU" altLang="ru-RU" sz="2000"/>
              <a:t> – бальный танец французского происхождения.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482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Times New Roman</vt:lpstr>
      <vt:lpstr>Wingdings</vt:lpstr>
      <vt:lpstr>Tahoma</vt:lpstr>
      <vt:lpstr>Comic Sans MS</vt:lpstr>
      <vt:lpstr>Verdana</vt:lpstr>
      <vt:lpstr>Arial Black</vt:lpstr>
      <vt:lpstr>Клен</vt:lpstr>
      <vt:lpstr>Палитра</vt:lpstr>
      <vt:lpstr>Reporting Progress or Status</vt:lpstr>
      <vt:lpstr>Пастель</vt:lpstr>
      <vt:lpstr>Кимоно</vt:lpstr>
      <vt:lpstr>Глобус</vt:lpstr>
      <vt:lpstr>Трава</vt:lpstr>
      <vt:lpstr>Текстура</vt:lpstr>
      <vt:lpstr>Капсулы</vt:lpstr>
      <vt:lpstr>МОУ Цветниковская средняя общеобразовательная школа ПУШКИНСКИЙ  БАЛ</vt:lpstr>
      <vt:lpstr>ПУШКИНСКИЙ  БАЛ</vt:lpstr>
      <vt:lpstr>ЭТАПЫ  РАБОТЫ</vt:lpstr>
      <vt:lpstr>ГИПОТЕЗЫ</vt:lpstr>
      <vt:lpstr>Презентация PowerPoint</vt:lpstr>
      <vt:lpstr>        МОДЕЛИ  ОДЕЖДЫ</vt:lpstr>
      <vt:lpstr>Современницы А.С.Пушкина</vt:lpstr>
      <vt:lpstr>Презентация PowerPoint</vt:lpstr>
      <vt:lpstr>Бал открывался полонезом (польским), продолжался вальсом и мазуркой и заканчивался котильоном. </vt:lpstr>
      <vt:lpstr>ВЫВОДЫ :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Цветниковская средняя общеобразовательная школа ПУШКИНСКИЙ  БАЛ</dc:title>
  <dc:creator>Фалин Ю.П.</dc:creator>
  <cp:lastModifiedBy>FreeMSV</cp:lastModifiedBy>
  <cp:revision>5</cp:revision>
  <dcterms:created xsi:type="dcterms:W3CDTF">2007-04-23T14:03:32Z</dcterms:created>
  <dcterms:modified xsi:type="dcterms:W3CDTF">2017-01-20T04:46:26Z</dcterms:modified>
</cp:coreProperties>
</file>